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40" r:id="rId1"/>
  </p:sldMasterIdLst>
  <p:notesMasterIdLst>
    <p:notesMasterId r:id="rId17"/>
  </p:notesMasterIdLst>
  <p:sldIdLst>
    <p:sldId id="257" r:id="rId2"/>
    <p:sldId id="256" r:id="rId3"/>
    <p:sldId id="259" r:id="rId4"/>
    <p:sldId id="260" r:id="rId5"/>
    <p:sldId id="266" r:id="rId6"/>
    <p:sldId id="261" r:id="rId7"/>
    <p:sldId id="267" r:id="rId8"/>
    <p:sldId id="268" r:id="rId9"/>
    <p:sldId id="262" r:id="rId10"/>
    <p:sldId id="269" r:id="rId11"/>
    <p:sldId id="263" r:id="rId12"/>
    <p:sldId id="270" r:id="rId13"/>
    <p:sldId id="264" r:id="rId14"/>
    <p:sldId id="265" r:id="rId15"/>
    <p:sldId id="258" r:id="rId16"/>
  </p:sldIdLst>
  <p:sldSz cx="9144000" cy="6858000" type="screen4x3"/>
  <p:notesSz cx="6858000" cy="9144000"/>
  <p:defaultTextStyle>
    <a:defPPr>
      <a:defRPr lang="fr-FR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64"/>
    <p:restoredTop sz="93061"/>
  </p:normalViewPr>
  <p:slideViewPr>
    <p:cSldViewPr snapToGrid="0" snapToObjects="1">
      <p:cViewPr varScale="1">
        <p:scale>
          <a:sx n="119" d="100"/>
          <a:sy n="119" d="100"/>
        </p:scale>
        <p:origin x="2304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CC356825-48CE-5A49-A556-53226E9D751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A490DAE8-1436-1047-98AE-A03B04839817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97F02961-C45E-E843-90FA-CBEA638D44D9}" type="datetimeFigureOut">
              <a:rPr lang="fr-FR"/>
              <a:pPr>
                <a:defRPr/>
              </a:pPr>
              <a:t>24/03/2025</a:t>
            </a:fld>
            <a:endParaRPr lang="fr-FR"/>
          </a:p>
        </p:txBody>
      </p:sp>
      <p:sp>
        <p:nvSpPr>
          <p:cNvPr id="4" name="Espace réservé de l'image des diapositives 3">
            <a:extLst>
              <a:ext uri="{FF2B5EF4-FFF2-40B4-BE49-F238E27FC236}">
                <a16:creationId xmlns:a16="http://schemas.microsoft.com/office/drawing/2014/main" id="{8BA27F3E-C538-C843-87D2-9A84146AEEA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fr-FR" noProof="0"/>
          </a:p>
        </p:txBody>
      </p:sp>
      <p:sp>
        <p:nvSpPr>
          <p:cNvPr id="5" name="Espace réservé des notes 4">
            <a:extLst>
              <a:ext uri="{FF2B5EF4-FFF2-40B4-BE49-F238E27FC236}">
                <a16:creationId xmlns:a16="http://schemas.microsoft.com/office/drawing/2014/main" id="{482727D5-1C40-6045-9862-5C5398432B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noProof="0"/>
              <a:t>Modifier les styles du texte du masque
Deuxième niveau
Troisième niveau
Quatrième niveau
Cinquième niveau</a:t>
            </a: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C48B0753-96CC-B640-91D7-CEA9B07BFC3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7D5F46A-9FEC-2443-9140-C6D535B3E4F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85576EEB-F9D8-F044-BE3F-4173EE8C3FAB}" type="slidenum">
              <a:rPr lang="fr-FR"/>
              <a:pPr>
                <a:defRPr/>
              </a:pPr>
              <a:t>‹N›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742950" indent="-28575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1143000" indent="-228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600200" indent="-228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2057400" indent="-228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Slide Image Placeholder 1">
            <a:extLst>
              <a:ext uri="{FF2B5EF4-FFF2-40B4-BE49-F238E27FC236}">
                <a16:creationId xmlns:a16="http://schemas.microsoft.com/office/drawing/2014/main" id="{61E7F52B-9BB3-3A48-BC90-B8FA187881D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5602" name="Notes Placeholder 2">
            <a:extLst>
              <a:ext uri="{FF2B5EF4-FFF2-40B4-BE49-F238E27FC236}">
                <a16:creationId xmlns:a16="http://schemas.microsoft.com/office/drawing/2014/main" id="{AD9B79C6-5853-6C46-A644-35D3DAAF574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it-IT" altLang="it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822F9D-CCCF-2740-A357-FFE1EC4453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F4CBFD0-18AE-684B-B86A-9C0F15A1F1A2}" type="slidenum">
              <a:rPr lang="fr-FR" smtClean="0"/>
              <a:pPr>
                <a:defRPr/>
              </a:pPr>
              <a:t>1</a:t>
            </a:fld>
            <a:endParaRPr lang="fr-FR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Slide Image Placeholder 1">
            <a:extLst>
              <a:ext uri="{FF2B5EF4-FFF2-40B4-BE49-F238E27FC236}">
                <a16:creationId xmlns:a16="http://schemas.microsoft.com/office/drawing/2014/main" id="{B69E685B-4D14-8741-8E8B-1F1EA09A27B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650" name="Notes Placeholder 2">
            <a:extLst>
              <a:ext uri="{FF2B5EF4-FFF2-40B4-BE49-F238E27FC236}">
                <a16:creationId xmlns:a16="http://schemas.microsoft.com/office/drawing/2014/main" id="{841D45AC-6320-BB41-9247-B9B89C09FAE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it-IT" altLang="it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214ABB-3829-5043-9B5E-17663040845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847F544-03C6-F743-82FB-D5D3C905C7AA}" type="slidenum">
              <a:rPr lang="fr-FR" smtClean="0"/>
              <a:pPr>
                <a:defRPr/>
              </a:pPr>
              <a:t>15</a:t>
            </a:fld>
            <a:endParaRPr lang="fr-F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517AC8-FCBC-A348-8E91-DE7F604A91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EE517A8-71EC-FE48-944B-1A2A9BA0A229}" type="datetimeFigureOut">
              <a:rPr lang="fr-FR"/>
              <a:pPr>
                <a:defRPr/>
              </a:pPr>
              <a:t>24/03/2025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EAE8FA-E366-B940-A488-249A986E46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A09CD4-13F2-634D-ABC7-114E12E90F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88C676A-A7B9-B048-8D47-7000E8D054E1}" type="slidenum">
              <a:rPr lang="fr-FR"/>
              <a:pPr>
                <a:defRPr/>
              </a:pPr>
              <a:t>‹N›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703075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66D36F-A568-164F-A77D-58C8D283C6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BCDCF86-5220-2248-ACFF-8CAEEF65B1C5}" type="datetimeFigureOut">
              <a:rPr lang="fr-FR"/>
              <a:pPr>
                <a:defRPr/>
              </a:pPr>
              <a:t>24/03/2025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4ADEF8-E9EB-5146-8EF5-6A5510C1A1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9D39D8-1528-CB40-8EB1-A862CA848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CF1237A-4C9F-0548-A1D6-211F3517490A}" type="slidenum">
              <a:rPr lang="fr-FR"/>
              <a:pPr>
                <a:defRPr/>
              </a:pPr>
              <a:t>‹N›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423400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D55493-4A94-FF47-BF9E-FC78157BA4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B8FE456-2DFA-F84F-8067-8865C2ED7910}" type="datetimeFigureOut">
              <a:rPr lang="fr-FR"/>
              <a:pPr>
                <a:defRPr/>
              </a:pPr>
              <a:t>24/03/2025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9C0AA1-F8F0-6F47-B9B4-A1C0563785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9FFE03-DB48-3F41-BB3A-CEF8AFF9A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B82CCB-ECAF-4641-8239-08B4CC73E56F}" type="slidenum">
              <a:rPr lang="fr-FR"/>
              <a:pPr>
                <a:defRPr/>
              </a:pPr>
              <a:t>‹N›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842068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1E842C-FEC7-C643-85B2-FA6C1FF97B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6A2D1B-1CFC-F74D-8D81-819B127F98DF}" type="datetimeFigureOut">
              <a:rPr lang="fr-FR"/>
              <a:pPr>
                <a:defRPr/>
              </a:pPr>
              <a:t>24/03/2025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BB77BE-238F-EA45-AD64-0B75396508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00DB98-E09E-B143-BDE1-225DA2B03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57ED668-525A-E74F-AFB8-CE3BD9FA14FF}" type="slidenum">
              <a:rPr lang="fr-FR"/>
              <a:pPr>
                <a:defRPr/>
              </a:pPr>
              <a:t>‹N›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543486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61C246-B941-D641-975F-1A8A5571C4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CA28DB3-1394-1944-97DD-6DE76DCF46F4}" type="datetimeFigureOut">
              <a:rPr lang="fr-FR"/>
              <a:pPr>
                <a:defRPr/>
              </a:pPr>
              <a:t>24/03/2025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902A10-AEB6-B04D-9854-559144957A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B164E3-49DD-A247-A5A6-D75860B7C9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BE8FB59-6FA4-6C47-BB2D-5484A6678C0E}" type="slidenum">
              <a:rPr lang="fr-FR"/>
              <a:pPr>
                <a:defRPr/>
              </a:pPr>
              <a:t>‹N›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474167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8135BA65-DC1A-B643-996B-9915E4B064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B009A86-B32D-2F4E-9297-255CB1DC74FE}" type="datetimeFigureOut">
              <a:rPr lang="fr-FR"/>
              <a:pPr>
                <a:defRPr/>
              </a:pPr>
              <a:t>24/03/2025</a:t>
            </a:fld>
            <a:endParaRPr lang="fr-FR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5D31006-9EC9-C94D-BB37-6523FD16CB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ED83EA48-7123-464D-B1D0-6E48A5579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87F787-2591-A04E-8182-1F343ACA712A}" type="slidenum">
              <a:rPr lang="fr-FR"/>
              <a:pPr>
                <a:defRPr/>
              </a:pPr>
              <a:t>‹N›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439172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E0FFC193-A573-7A4A-BC98-B26F36DE0E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0CCBD8-5B99-5743-9F36-1BFF926E2C15}" type="datetimeFigureOut">
              <a:rPr lang="fr-FR"/>
              <a:pPr>
                <a:defRPr/>
              </a:pPr>
              <a:t>24/03/2025</a:t>
            </a:fld>
            <a:endParaRPr lang="fr-FR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19010DB8-4B5B-7D48-9270-1A21ACC320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C5A1EED2-856E-FF44-999D-6F6092DE8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71B897-81A4-4949-877A-686C5C84C27C}" type="slidenum">
              <a:rPr lang="fr-FR"/>
              <a:pPr>
                <a:defRPr/>
              </a:pPr>
              <a:t>‹N›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285618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8DB8A6A9-9449-1841-A7D8-849FD276F1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E2C5920-B366-AC4E-96F0-70EB8CF47F81}" type="datetimeFigureOut">
              <a:rPr lang="fr-FR"/>
              <a:pPr>
                <a:defRPr/>
              </a:pPr>
              <a:t>24/03/2025</a:t>
            </a:fld>
            <a:endParaRPr lang="fr-FR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DB7A8EB0-CFED-4941-B1C1-6C8C9FAD7F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C6C5949-4165-E941-A999-B62F4C2B1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4EB1D4-70F6-A44D-ADA1-3C7B8431ACE7}" type="slidenum">
              <a:rPr lang="fr-FR"/>
              <a:pPr>
                <a:defRPr/>
              </a:pPr>
              <a:t>‹N›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188319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D61B57D9-9CE6-9148-809E-A7F98CFD13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5A47684-6DE4-E644-9C88-8455688FB436}" type="datetimeFigureOut">
              <a:rPr lang="fr-FR"/>
              <a:pPr>
                <a:defRPr/>
              </a:pPr>
              <a:t>24/03/2025</a:t>
            </a:fld>
            <a:endParaRPr lang="fr-FR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49A438B6-A9FE-7343-87BF-3F7DFC31CE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68957693-1449-EA49-9C02-E230726698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845A950-1D42-0B42-83C6-864E75AA05A3}" type="slidenum">
              <a:rPr lang="fr-FR"/>
              <a:pPr>
                <a:defRPr/>
              </a:pPr>
              <a:t>‹N›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261549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CA0C1EE9-534C-DD42-BF4F-5C4B16A107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CC0F40D-5D97-9B40-A9F5-6D4A179588CC}" type="datetimeFigureOut">
              <a:rPr lang="fr-FR"/>
              <a:pPr>
                <a:defRPr/>
              </a:pPr>
              <a:t>24/03/2025</a:t>
            </a:fld>
            <a:endParaRPr lang="fr-FR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35E03D46-2204-864B-BBB3-E6C2CBEADD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9E86B488-B076-C24E-A1EB-01038D45C0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31D2EAE-41C1-7546-89C3-D4AD4818190B}" type="slidenum">
              <a:rPr lang="fr-FR"/>
              <a:pPr>
                <a:defRPr/>
              </a:pPr>
              <a:t>‹N›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527912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D911762E-9F8D-C24D-8CAC-BE73817651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642E5AD-2A86-1443-903F-860649278B3F}" type="datetimeFigureOut">
              <a:rPr lang="fr-FR"/>
              <a:pPr>
                <a:defRPr/>
              </a:pPr>
              <a:t>24/03/2025</a:t>
            </a:fld>
            <a:endParaRPr lang="fr-FR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404E78FD-0520-8746-852A-C4619A5B1A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89381E11-260F-4540-864F-C8B1855982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D6B83A5-2597-2F47-BF56-2EEC207DA8A9}" type="slidenum">
              <a:rPr lang="fr-FR"/>
              <a:pPr>
                <a:defRPr/>
              </a:pPr>
              <a:t>‹N›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135155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FBFB84C6-1094-B341-BA84-CD48A194D08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it-IT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3367EE08-AA9E-3E4B-A6E4-1EE51AF5793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it-IT"/>
              <a:t>Edit Master text styles</a:t>
            </a:r>
          </a:p>
          <a:p>
            <a:pPr lvl="1"/>
            <a:r>
              <a:rPr lang="en-US" altLang="it-IT"/>
              <a:t>Second level</a:t>
            </a:r>
          </a:p>
          <a:p>
            <a:pPr lvl="2"/>
            <a:r>
              <a:rPr lang="en-US" altLang="it-IT"/>
              <a:t>Third level</a:t>
            </a:r>
          </a:p>
          <a:p>
            <a:pPr lvl="3"/>
            <a:r>
              <a:rPr lang="en-US" altLang="it-IT"/>
              <a:t>Fourth level</a:t>
            </a:r>
          </a:p>
          <a:p>
            <a:pPr lvl="4"/>
            <a:r>
              <a:rPr lang="en-US" altLang="it-IT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C77796-5BF8-F84F-8196-52180A2067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426235C0-1EC7-174D-B308-08FE5C11E621}" type="datetimeFigureOut">
              <a:rPr lang="fr-FR"/>
              <a:pPr>
                <a:defRPr/>
              </a:pPr>
              <a:t>24/03/2025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B8D82C-4C3B-174D-8DA9-E34C4B1A03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A9C844-B5DB-6044-B66F-75B4E8C4B6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5B8FAE16-BC05-3A42-8CB6-A86796C70C86}" type="slidenum">
              <a:rPr lang="fr-FR"/>
              <a:pPr>
                <a:defRPr/>
              </a:pPr>
              <a:t>‹N›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  <p:sldLayoutId id="2147483742" r:id="rId2"/>
    <p:sldLayoutId id="2147483743" r:id="rId3"/>
    <p:sldLayoutId id="2147483744" r:id="rId4"/>
    <p:sldLayoutId id="2147483745" r:id="rId5"/>
    <p:sldLayoutId id="2147483746" r:id="rId6"/>
    <p:sldLayoutId id="2147483747" r:id="rId7"/>
    <p:sldLayoutId id="2147483748" r:id="rId8"/>
    <p:sldLayoutId id="2147483749" r:id="rId9"/>
    <p:sldLayoutId id="2147483750" r:id="rId10"/>
    <p:sldLayoutId id="2147483751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giovannipietrovitali@gmail.com" TargetMode="External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jpeg"/><Relationship Id="rId5" Type="http://schemas.openxmlformats.org/officeDocument/2006/relationships/image" Target="../media/image1.png"/><Relationship Id="rId4" Type="http://schemas.openxmlformats.org/officeDocument/2006/relationships/hyperlink" Target="mailto:giovannni.vitali@uvsq.fr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hyperlink" Target="mailto:giovannni.vitali@uvsq.fr" TargetMode="External"/><Relationship Id="rId4" Type="http://schemas.openxmlformats.org/officeDocument/2006/relationships/hyperlink" Target="mailto:giovannipietrovitali@gmail.com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itre 1">
            <a:extLst>
              <a:ext uri="{FF2B5EF4-FFF2-40B4-BE49-F238E27FC236}">
                <a16:creationId xmlns:a16="http://schemas.microsoft.com/office/drawing/2014/main" id="{123043ED-2AF0-744E-8E61-78876C3D7E52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685800" y="1122363"/>
            <a:ext cx="8286078" cy="2387600"/>
          </a:xfrm>
        </p:spPr>
        <p:txBody>
          <a:bodyPr/>
          <a:lstStyle/>
          <a:p>
            <a:pPr eaLnBrk="1" hangingPunct="1"/>
            <a:r>
              <a:rPr lang="it" dirty="0"/>
              <a:t>TEI_Publier son document</a:t>
            </a:r>
            <a:endParaRPr lang="fr-FR" altLang="fr-FR" dirty="0"/>
          </a:p>
        </p:txBody>
      </p:sp>
      <p:sp>
        <p:nvSpPr>
          <p:cNvPr id="14338" name="Sous-titre 2">
            <a:extLst>
              <a:ext uri="{FF2B5EF4-FFF2-40B4-BE49-F238E27FC236}">
                <a16:creationId xmlns:a16="http://schemas.microsoft.com/office/drawing/2014/main" id="{1C7112FC-2221-B34A-B46B-A60E5D870A0B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844550" y="3602038"/>
            <a:ext cx="7772400" cy="1095375"/>
          </a:xfrm>
        </p:spPr>
        <p:txBody>
          <a:bodyPr/>
          <a:lstStyle/>
          <a:p>
            <a:pPr eaLnBrk="1" hangingPunct="1"/>
            <a:r>
              <a:rPr lang="en-GB" altLang="it-IT"/>
              <a:t> </a:t>
            </a:r>
            <a:r>
              <a:rPr lang="fr-FR" altLang="it-IT"/>
              <a:t>Giovanni Pietro Vitali</a:t>
            </a:r>
          </a:p>
          <a:p>
            <a:pPr eaLnBrk="1" hangingPunct="1"/>
            <a:r>
              <a:rPr lang="fr-FR" altLang="it-IT">
                <a:hlinkClick r:id="rId3"/>
              </a:rPr>
              <a:t>giovannipietrovitali@gmail.com</a:t>
            </a:r>
            <a:r>
              <a:rPr lang="fr-FR" altLang="it-IT"/>
              <a:t> | </a:t>
            </a:r>
            <a:r>
              <a:rPr lang="fr-FR" altLang="it-IT">
                <a:hlinkClick r:id="rId4"/>
              </a:rPr>
              <a:t>giovannni.vitali@uvsq.fr</a:t>
            </a:r>
            <a:r>
              <a:rPr lang="fr-FR" altLang="it-IT"/>
              <a:t> </a:t>
            </a:r>
          </a:p>
        </p:txBody>
      </p:sp>
      <p:sp>
        <p:nvSpPr>
          <p:cNvPr id="14339" name="Sous-titre 2">
            <a:extLst>
              <a:ext uri="{FF2B5EF4-FFF2-40B4-BE49-F238E27FC236}">
                <a16:creationId xmlns:a16="http://schemas.microsoft.com/office/drawing/2014/main" id="{9875EF48-5626-9C4A-B892-950F1A0F3F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57488" y="5583238"/>
            <a:ext cx="6386512" cy="1274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defTabSz="914400" eaLnBrk="1" hangingPunct="1">
              <a:buFont typeface="Arial" panose="020B0604020202020204" pitchFamily="34" charset="0"/>
              <a:buNone/>
            </a:pPr>
            <a:r>
              <a:rPr lang="it-IT" altLang="it-IT" sz="2400" dirty="0" err="1"/>
              <a:t>Université</a:t>
            </a:r>
            <a:r>
              <a:rPr lang="it-IT" altLang="it-IT" sz="2400" dirty="0"/>
              <a:t> de Versailles Saint Quentin en </a:t>
            </a:r>
            <a:r>
              <a:rPr lang="it-IT" altLang="it-IT" sz="2400" dirty="0" err="1"/>
              <a:t>Yvelines</a:t>
            </a:r>
            <a:endParaRPr lang="it-IT" altLang="it-IT" sz="2400" dirty="0"/>
          </a:p>
          <a:p>
            <a:pPr algn="just" defTabSz="914400" eaLnBrk="1" hangingPunct="1">
              <a:buFont typeface="Arial" panose="020B0604020202020204" pitchFamily="34" charset="0"/>
              <a:buNone/>
            </a:pPr>
            <a:r>
              <a:rPr lang="it-IT" altLang="it-IT" sz="2400" dirty="0" err="1"/>
              <a:t>Université</a:t>
            </a:r>
            <a:r>
              <a:rPr lang="it-IT" altLang="it-IT" sz="2400" dirty="0"/>
              <a:t> Paris-</a:t>
            </a:r>
            <a:r>
              <a:rPr lang="it-IT" altLang="it-IT" sz="2400" dirty="0" err="1"/>
              <a:t>Saclay</a:t>
            </a:r>
            <a:endParaRPr lang="fr-FR" altLang="it-IT" sz="2400" dirty="0"/>
          </a:p>
        </p:txBody>
      </p:sp>
      <p:pic>
        <p:nvPicPr>
          <p:cNvPr id="14340" name="Picture 6">
            <a:extLst>
              <a:ext uri="{FF2B5EF4-FFF2-40B4-BE49-F238E27FC236}">
                <a16:creationId xmlns:a16="http://schemas.microsoft.com/office/drawing/2014/main" id="{8DAD2B6A-DE04-A744-B4C8-D797CDB08F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613" y="5583238"/>
            <a:ext cx="760412" cy="1031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1" name="Picture 8">
            <a:extLst>
              <a:ext uri="{FF2B5EF4-FFF2-40B4-BE49-F238E27FC236}">
                <a16:creationId xmlns:a16="http://schemas.microsoft.com/office/drawing/2014/main" id="{202C2EFA-DEF8-A446-BBC6-169F635BDE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5388" y="5745163"/>
            <a:ext cx="1477962" cy="652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2" name="Immagine 7">
            <a:extLst>
              <a:ext uri="{FF2B5EF4-FFF2-40B4-BE49-F238E27FC236}">
                <a16:creationId xmlns:a16="http://schemas.microsoft.com/office/drawing/2014/main" id="{E1B0BAC5-AFD4-EA48-B54B-B49FD8157E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175"/>
            <a:ext cx="9144000" cy="1141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8ED9CE66-EA28-FF1A-D6D7-7A4F717B21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6393" y="1825625"/>
            <a:ext cx="7731214" cy="4351338"/>
          </a:xfrm>
        </p:spPr>
      </p:pic>
    </p:spTree>
    <p:extLst>
      <p:ext uri="{BB962C8B-B14F-4D97-AF65-F5344CB8AC3E}">
        <p14:creationId xmlns:p14="http://schemas.microsoft.com/office/powerpoint/2010/main" val="17156995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Étape 5 : Lancer la transformation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405" y="1836382"/>
            <a:ext cx="8633684" cy="4351338"/>
          </a:xfrm>
        </p:spPr>
        <p:txBody>
          <a:bodyPr/>
          <a:lstStyle/>
          <a:p>
            <a:pPr marL="0" indent="0">
              <a:buNone/>
            </a:pPr>
            <a:r>
              <a:rPr dirty="0"/>
              <a:t>1. </a:t>
            </a:r>
            <a:r>
              <a:rPr dirty="0" err="1"/>
              <a:t>Cliquez</a:t>
            </a:r>
            <a:r>
              <a:rPr dirty="0"/>
              <a:t> sur « Apply associated » </a:t>
            </a:r>
            <a:r>
              <a:rPr dirty="0" err="1"/>
              <a:t>ou</a:t>
            </a:r>
            <a:r>
              <a:rPr dirty="0"/>
              <a:t> « Transform now ».</a:t>
            </a:r>
          </a:p>
          <a:p>
            <a:pPr marL="0" indent="0">
              <a:buNone/>
            </a:pPr>
            <a:r>
              <a:rPr dirty="0"/>
              <a:t>2. Oxygen </a:t>
            </a:r>
            <a:r>
              <a:rPr dirty="0" err="1"/>
              <a:t>exécute</a:t>
            </a:r>
            <a:r>
              <a:rPr dirty="0"/>
              <a:t> la transformation.</a:t>
            </a:r>
          </a:p>
          <a:p>
            <a:endParaRPr dirty="0"/>
          </a:p>
          <a:p>
            <a:pPr marL="0" indent="0">
              <a:buNone/>
            </a:pPr>
            <a:r>
              <a:rPr dirty="0"/>
              <a:t>🎉 Un </a:t>
            </a:r>
            <a:r>
              <a:rPr dirty="0" err="1"/>
              <a:t>fichier</a:t>
            </a:r>
            <a:r>
              <a:rPr dirty="0"/>
              <a:t> HTML </a:t>
            </a:r>
            <a:r>
              <a:rPr dirty="0" err="1"/>
              <a:t>est</a:t>
            </a:r>
            <a:r>
              <a:rPr dirty="0"/>
              <a:t> </a:t>
            </a:r>
            <a:r>
              <a:rPr dirty="0" err="1"/>
              <a:t>maintenant</a:t>
            </a:r>
            <a:r>
              <a:rPr dirty="0"/>
              <a:t> </a:t>
            </a:r>
            <a:r>
              <a:rPr dirty="0" err="1"/>
              <a:t>généré</a:t>
            </a:r>
            <a:r>
              <a:rPr dirty="0"/>
              <a:t> à </a:t>
            </a:r>
            <a:r>
              <a:rPr dirty="0" err="1"/>
              <a:t>partir</a:t>
            </a:r>
            <a:r>
              <a:rPr dirty="0"/>
              <a:t> de </a:t>
            </a:r>
            <a:r>
              <a:rPr dirty="0" err="1"/>
              <a:t>votre</a:t>
            </a:r>
            <a:r>
              <a:rPr dirty="0"/>
              <a:t> </a:t>
            </a:r>
            <a:r>
              <a:rPr dirty="0" err="1"/>
              <a:t>édition</a:t>
            </a:r>
            <a:r>
              <a:rPr dirty="0"/>
              <a:t> TEI !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773C022D-0691-4300-055E-3CB40540EB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04301" y="93644"/>
            <a:ext cx="5349534" cy="6626218"/>
          </a:xfrm>
        </p:spPr>
      </p:pic>
    </p:spTree>
    <p:extLst>
      <p:ext uri="{BB962C8B-B14F-4D97-AF65-F5344CB8AC3E}">
        <p14:creationId xmlns:p14="http://schemas.microsoft.com/office/powerpoint/2010/main" val="41113071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Étape 6 : Visualiser le résultat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0466" y="1836383"/>
            <a:ext cx="8472320" cy="4351338"/>
          </a:xfrm>
        </p:spPr>
        <p:txBody>
          <a:bodyPr/>
          <a:lstStyle/>
          <a:p>
            <a:pPr marL="0" indent="0" algn="just">
              <a:buNone/>
            </a:pPr>
            <a:r>
              <a:rPr dirty="0"/>
              <a:t>1. </a:t>
            </a:r>
            <a:r>
              <a:rPr dirty="0" err="1"/>
              <a:t>Ouvrez</a:t>
            </a:r>
            <a:r>
              <a:rPr dirty="0"/>
              <a:t> le </a:t>
            </a:r>
            <a:r>
              <a:rPr dirty="0" err="1"/>
              <a:t>fichier</a:t>
            </a:r>
            <a:r>
              <a:rPr dirty="0"/>
              <a:t> .html </a:t>
            </a:r>
            <a:r>
              <a:rPr dirty="0" err="1"/>
              <a:t>généré</a:t>
            </a:r>
            <a:r>
              <a:rPr dirty="0"/>
              <a:t> dans un </a:t>
            </a:r>
            <a:r>
              <a:rPr dirty="0" err="1"/>
              <a:t>navigateur</a:t>
            </a:r>
            <a:r>
              <a:rPr dirty="0"/>
              <a:t> web.</a:t>
            </a:r>
          </a:p>
          <a:p>
            <a:pPr marL="0" indent="0" algn="just">
              <a:buNone/>
            </a:pPr>
            <a:r>
              <a:rPr dirty="0"/>
              <a:t>2. Vous </a:t>
            </a:r>
            <a:r>
              <a:rPr dirty="0" err="1"/>
              <a:t>verrez</a:t>
            </a:r>
            <a:r>
              <a:rPr dirty="0"/>
              <a:t> le </a:t>
            </a:r>
            <a:r>
              <a:rPr dirty="0" err="1"/>
              <a:t>texte</a:t>
            </a:r>
            <a:r>
              <a:rPr dirty="0"/>
              <a:t> </a:t>
            </a:r>
            <a:r>
              <a:rPr dirty="0" err="1"/>
              <a:t>formaté</a:t>
            </a:r>
            <a:r>
              <a:rPr dirty="0"/>
              <a:t> avec structure, </a:t>
            </a:r>
            <a:r>
              <a:rPr dirty="0" err="1"/>
              <a:t>titres</a:t>
            </a:r>
            <a:r>
              <a:rPr dirty="0"/>
              <a:t> et </a:t>
            </a:r>
            <a:r>
              <a:rPr dirty="0" err="1"/>
              <a:t>paragraphes</a:t>
            </a:r>
            <a:r>
              <a:rPr dirty="0"/>
              <a:t>.</a:t>
            </a:r>
          </a:p>
          <a:p>
            <a:pPr algn="just"/>
            <a:endParaRPr dirty="0"/>
          </a:p>
          <a:p>
            <a:pPr marL="0" indent="0" algn="just">
              <a:buNone/>
            </a:pPr>
            <a:r>
              <a:rPr dirty="0"/>
              <a:t>💡 Vous </a:t>
            </a:r>
            <a:r>
              <a:rPr dirty="0" err="1"/>
              <a:t>pouvez</a:t>
            </a:r>
            <a:r>
              <a:rPr dirty="0"/>
              <a:t> modifier les CSS dans les </a:t>
            </a:r>
            <a:r>
              <a:rPr dirty="0" err="1"/>
              <a:t>fichiers</a:t>
            </a:r>
            <a:r>
              <a:rPr dirty="0"/>
              <a:t> de style </a:t>
            </a:r>
            <a:r>
              <a:rPr dirty="0" err="1"/>
              <a:t>si</a:t>
            </a:r>
            <a:r>
              <a:rPr dirty="0"/>
              <a:t> </a:t>
            </a:r>
            <a:r>
              <a:rPr dirty="0" err="1"/>
              <a:t>nécessaire</a:t>
            </a:r>
            <a:r>
              <a:rPr dirty="0"/>
              <a:t>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Conseils supplémentaires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dirty="0"/>
              <a:t>- </a:t>
            </a:r>
            <a:r>
              <a:rPr dirty="0" err="1"/>
              <a:t>Utilisez</a:t>
            </a:r>
            <a:r>
              <a:rPr dirty="0"/>
              <a:t> les </a:t>
            </a:r>
            <a:r>
              <a:rPr dirty="0" err="1"/>
              <a:t>scénarios</a:t>
            </a:r>
            <a:r>
              <a:rPr dirty="0"/>
              <a:t> </a:t>
            </a:r>
            <a:r>
              <a:rPr dirty="0" err="1"/>
              <a:t>sauvegardés</a:t>
            </a:r>
            <a:r>
              <a:rPr dirty="0"/>
              <a:t> pour transformer </a:t>
            </a:r>
            <a:r>
              <a:rPr dirty="0" err="1"/>
              <a:t>rapidement</a:t>
            </a:r>
            <a:r>
              <a:rPr dirty="0"/>
              <a:t> </a:t>
            </a:r>
            <a:r>
              <a:rPr dirty="0" err="1"/>
              <a:t>d'autres</a:t>
            </a:r>
            <a:r>
              <a:rPr dirty="0"/>
              <a:t> </a:t>
            </a:r>
            <a:r>
              <a:rPr dirty="0" err="1"/>
              <a:t>fichiers</a:t>
            </a:r>
            <a:r>
              <a:rPr dirty="0"/>
              <a:t>.</a:t>
            </a:r>
          </a:p>
          <a:p>
            <a:pPr marL="0" indent="0" algn="just">
              <a:buNone/>
            </a:pPr>
            <a:endParaRPr lang="it-IT" dirty="0"/>
          </a:p>
          <a:p>
            <a:pPr marL="0" indent="0" algn="just">
              <a:buNone/>
            </a:pPr>
            <a:r>
              <a:rPr dirty="0"/>
              <a:t>- Pour </a:t>
            </a:r>
            <a:r>
              <a:rPr dirty="0" err="1"/>
              <a:t>personnaliser</a:t>
            </a:r>
            <a:r>
              <a:rPr dirty="0"/>
              <a:t> le design : </a:t>
            </a:r>
            <a:r>
              <a:rPr dirty="0" err="1"/>
              <a:t>modifiez</a:t>
            </a:r>
            <a:r>
              <a:rPr dirty="0"/>
              <a:t> les </a:t>
            </a:r>
            <a:r>
              <a:rPr dirty="0" err="1"/>
              <a:t>fichiers</a:t>
            </a:r>
            <a:r>
              <a:rPr dirty="0"/>
              <a:t> .</a:t>
            </a:r>
            <a:r>
              <a:rPr dirty="0" err="1"/>
              <a:t>css</a:t>
            </a:r>
            <a:r>
              <a:rPr dirty="0"/>
              <a:t> dans le dossier stylesheet.</a:t>
            </a:r>
          </a:p>
          <a:p>
            <a:pPr marL="0" indent="0" algn="just">
              <a:buNone/>
            </a:pPr>
            <a:endParaRPr lang="it-IT" dirty="0"/>
          </a:p>
          <a:p>
            <a:pPr marL="0" indent="0" algn="just">
              <a:buNone/>
            </a:pPr>
            <a:r>
              <a:rPr dirty="0"/>
              <a:t>- Vous </a:t>
            </a:r>
            <a:r>
              <a:rPr dirty="0" err="1"/>
              <a:t>pouvez</a:t>
            </a:r>
            <a:r>
              <a:rPr dirty="0"/>
              <a:t> </a:t>
            </a:r>
            <a:r>
              <a:rPr dirty="0" err="1"/>
              <a:t>aussi</a:t>
            </a:r>
            <a:r>
              <a:rPr dirty="0"/>
              <a:t> </a:t>
            </a:r>
            <a:r>
              <a:rPr dirty="0" err="1"/>
              <a:t>utiliser</a:t>
            </a:r>
            <a:r>
              <a:rPr dirty="0"/>
              <a:t> </a:t>
            </a:r>
            <a:r>
              <a:rPr dirty="0" err="1"/>
              <a:t>d’autres</a:t>
            </a:r>
            <a:r>
              <a:rPr dirty="0"/>
              <a:t> </a:t>
            </a:r>
            <a:r>
              <a:rPr dirty="0" err="1"/>
              <a:t>feuilles</a:t>
            </a:r>
            <a:r>
              <a:rPr dirty="0"/>
              <a:t> de style (PDF, EPUB, etc.).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itolo 1">
            <a:extLst>
              <a:ext uri="{FF2B5EF4-FFF2-40B4-BE49-F238E27FC236}">
                <a16:creationId xmlns:a16="http://schemas.microsoft.com/office/drawing/2014/main" id="{DD8878AC-2D40-A34D-AD6D-B73864AC7A1E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201613" y="1122363"/>
            <a:ext cx="8802538" cy="2387600"/>
          </a:xfrm>
        </p:spPr>
        <p:txBody>
          <a:bodyPr/>
          <a:lstStyle/>
          <a:p>
            <a:br>
              <a:rPr lang="fr-FR" altLang="it-IT" dirty="0"/>
            </a:br>
            <a:r>
              <a:rPr lang="fr-FR" altLang="fr-FR" dirty="0" err="1"/>
              <a:t>TEI_Publier</a:t>
            </a:r>
            <a:r>
              <a:rPr lang="fr-FR" altLang="fr-FR" dirty="0"/>
              <a:t> son document</a:t>
            </a:r>
            <a:br>
              <a:rPr lang="fr-FR" altLang="fr-FR" dirty="0"/>
            </a:br>
            <a:r>
              <a:rPr lang="fr-FR" altLang="fr-FR" dirty="0"/>
              <a:t>			</a:t>
            </a:r>
            <a:r>
              <a:rPr lang="fr-FR" altLang="it-IT" dirty="0"/>
              <a:t>_end</a:t>
            </a:r>
          </a:p>
        </p:txBody>
      </p:sp>
      <p:pic>
        <p:nvPicPr>
          <p:cNvPr id="24582" name="Immagine 7">
            <a:extLst>
              <a:ext uri="{FF2B5EF4-FFF2-40B4-BE49-F238E27FC236}">
                <a16:creationId xmlns:a16="http://schemas.microsoft.com/office/drawing/2014/main" id="{2B9BF9EE-BBB9-3F4E-909B-C117960992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175"/>
            <a:ext cx="9144000" cy="1141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Sous-titre 2">
            <a:extLst>
              <a:ext uri="{FF2B5EF4-FFF2-40B4-BE49-F238E27FC236}">
                <a16:creationId xmlns:a16="http://schemas.microsoft.com/office/drawing/2014/main" id="{236AF2F2-92FC-B642-A5B8-0ABEF6431AA3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844550" y="3602038"/>
            <a:ext cx="7772400" cy="1095375"/>
          </a:xfrm>
        </p:spPr>
        <p:txBody>
          <a:bodyPr/>
          <a:lstStyle/>
          <a:p>
            <a:pPr eaLnBrk="1" hangingPunct="1"/>
            <a:r>
              <a:rPr lang="en-GB" altLang="it-IT"/>
              <a:t> </a:t>
            </a:r>
            <a:r>
              <a:rPr lang="fr-FR" altLang="it-IT"/>
              <a:t>Giovanni Pietro Vitali</a:t>
            </a:r>
          </a:p>
          <a:p>
            <a:pPr eaLnBrk="1" hangingPunct="1"/>
            <a:r>
              <a:rPr lang="fr-FR" altLang="it-IT">
                <a:hlinkClick r:id="rId4"/>
              </a:rPr>
              <a:t>giovannipietrovitali@gmail.com</a:t>
            </a:r>
            <a:r>
              <a:rPr lang="fr-FR" altLang="it-IT"/>
              <a:t> | </a:t>
            </a:r>
            <a:r>
              <a:rPr lang="fr-FR" altLang="it-IT">
                <a:hlinkClick r:id="rId5"/>
              </a:rPr>
              <a:t>giovannni.vitali@uvsq.fr</a:t>
            </a:r>
            <a:r>
              <a:rPr lang="fr-FR" altLang="it-IT"/>
              <a:t> </a:t>
            </a:r>
          </a:p>
        </p:txBody>
      </p:sp>
      <p:sp>
        <p:nvSpPr>
          <p:cNvPr id="11" name="Sous-titre 2">
            <a:extLst>
              <a:ext uri="{FF2B5EF4-FFF2-40B4-BE49-F238E27FC236}">
                <a16:creationId xmlns:a16="http://schemas.microsoft.com/office/drawing/2014/main" id="{A623A61C-A3DD-7944-B49A-8082C1B9E8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57488" y="5583238"/>
            <a:ext cx="6386512" cy="1274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defTabSz="914400" eaLnBrk="1" hangingPunct="1">
              <a:buFont typeface="Arial" panose="020B0604020202020204" pitchFamily="34" charset="0"/>
              <a:buNone/>
            </a:pPr>
            <a:r>
              <a:rPr lang="it-IT" altLang="it-IT" sz="2400" dirty="0" err="1"/>
              <a:t>Université</a:t>
            </a:r>
            <a:r>
              <a:rPr lang="it-IT" altLang="it-IT" sz="2400" dirty="0"/>
              <a:t> de Versailles Saint Quentin en </a:t>
            </a:r>
            <a:r>
              <a:rPr lang="it-IT" altLang="it-IT" sz="2400" dirty="0" err="1"/>
              <a:t>Yvelines</a:t>
            </a:r>
            <a:endParaRPr lang="it-IT" altLang="it-IT" sz="2400" dirty="0"/>
          </a:p>
          <a:p>
            <a:pPr algn="just" defTabSz="914400" eaLnBrk="1" hangingPunct="1">
              <a:buFont typeface="Arial" panose="020B0604020202020204" pitchFamily="34" charset="0"/>
              <a:buNone/>
            </a:pPr>
            <a:r>
              <a:rPr lang="it-IT" altLang="it-IT" sz="2400" dirty="0" err="1"/>
              <a:t>Université</a:t>
            </a:r>
            <a:r>
              <a:rPr lang="it-IT" altLang="it-IT" sz="2400" dirty="0"/>
              <a:t> Paris-</a:t>
            </a:r>
            <a:r>
              <a:rPr lang="it-IT" altLang="it-IT" sz="2400" dirty="0" err="1"/>
              <a:t>Saclay</a:t>
            </a:r>
            <a:endParaRPr lang="fr-FR" altLang="it-IT" sz="2400" dirty="0"/>
          </a:p>
        </p:txBody>
      </p:sp>
      <p:pic>
        <p:nvPicPr>
          <p:cNvPr id="12" name="Picture 6">
            <a:extLst>
              <a:ext uri="{FF2B5EF4-FFF2-40B4-BE49-F238E27FC236}">
                <a16:creationId xmlns:a16="http://schemas.microsoft.com/office/drawing/2014/main" id="{B8631159-578D-2A46-8552-B988F46B49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613" y="5583238"/>
            <a:ext cx="760412" cy="1031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8">
            <a:extLst>
              <a:ext uri="{FF2B5EF4-FFF2-40B4-BE49-F238E27FC236}">
                <a16:creationId xmlns:a16="http://schemas.microsoft.com/office/drawing/2014/main" id="{E2DC8E42-B52E-5A46-9D04-A621533DE1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5388" y="5745163"/>
            <a:ext cx="1477962" cy="652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Objectif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dirty="0" err="1"/>
              <a:t>Créer</a:t>
            </a:r>
            <a:r>
              <a:rPr dirty="0"/>
              <a:t> </a:t>
            </a:r>
            <a:r>
              <a:rPr dirty="0" err="1"/>
              <a:t>une</a:t>
            </a:r>
            <a:r>
              <a:rPr dirty="0"/>
              <a:t> page web (HTML) à </a:t>
            </a:r>
            <a:r>
              <a:rPr dirty="0" err="1"/>
              <a:t>partir</a:t>
            </a:r>
            <a:r>
              <a:rPr dirty="0"/>
              <a:t> d’un </a:t>
            </a:r>
            <a:r>
              <a:rPr dirty="0" err="1"/>
              <a:t>fichier</a:t>
            </a:r>
            <a:r>
              <a:rPr dirty="0"/>
              <a:t> TEI (.xml) dans Oxygen XML Editor.</a:t>
            </a:r>
          </a:p>
          <a:p>
            <a:pPr algn="just"/>
            <a:endParaRPr dirty="0"/>
          </a:p>
          <a:p>
            <a:pPr algn="just"/>
            <a:r>
              <a:rPr dirty="0"/>
              <a:t>🔧 Nous </a:t>
            </a:r>
            <a:r>
              <a:rPr dirty="0" err="1"/>
              <a:t>allons</a:t>
            </a:r>
            <a:r>
              <a:rPr dirty="0"/>
              <a:t> </a:t>
            </a:r>
            <a:r>
              <a:rPr dirty="0" err="1"/>
              <a:t>utiliser</a:t>
            </a:r>
            <a:r>
              <a:rPr dirty="0"/>
              <a:t> les </a:t>
            </a:r>
            <a:r>
              <a:rPr dirty="0" err="1"/>
              <a:t>feuilles</a:t>
            </a:r>
            <a:r>
              <a:rPr dirty="0"/>
              <a:t> de style XSL </a:t>
            </a:r>
            <a:r>
              <a:rPr dirty="0" err="1"/>
              <a:t>fournies</a:t>
            </a:r>
            <a:r>
              <a:rPr dirty="0"/>
              <a:t> avec TEI pour </a:t>
            </a:r>
            <a:r>
              <a:rPr dirty="0" err="1"/>
              <a:t>générer</a:t>
            </a:r>
            <a:r>
              <a:rPr dirty="0"/>
              <a:t> </a:t>
            </a:r>
            <a:r>
              <a:rPr dirty="0" err="1"/>
              <a:t>automatiquement</a:t>
            </a:r>
            <a:r>
              <a:rPr dirty="0"/>
              <a:t> </a:t>
            </a:r>
            <a:r>
              <a:rPr dirty="0" err="1"/>
              <a:t>une</a:t>
            </a:r>
            <a:r>
              <a:rPr dirty="0"/>
              <a:t> page web </a:t>
            </a:r>
            <a:r>
              <a:rPr dirty="0" err="1"/>
              <a:t>lisible</a:t>
            </a:r>
            <a:r>
              <a:rPr dirty="0"/>
              <a:t>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Étape 1 : Ouvrir le fichier TEI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dirty="0"/>
              <a:t>1. </a:t>
            </a:r>
            <a:r>
              <a:rPr dirty="0" err="1"/>
              <a:t>Ouvrez</a:t>
            </a:r>
            <a:r>
              <a:rPr dirty="0"/>
              <a:t> Oxygen XML Editor.</a:t>
            </a:r>
          </a:p>
          <a:p>
            <a:pPr marL="0" indent="0" algn="just">
              <a:buNone/>
            </a:pPr>
            <a:r>
              <a:rPr dirty="0"/>
              <a:t>2. </a:t>
            </a:r>
            <a:r>
              <a:rPr dirty="0" err="1"/>
              <a:t>Chargez</a:t>
            </a:r>
            <a:r>
              <a:rPr dirty="0"/>
              <a:t> </a:t>
            </a:r>
            <a:r>
              <a:rPr dirty="0" err="1"/>
              <a:t>votre</a:t>
            </a:r>
            <a:r>
              <a:rPr dirty="0"/>
              <a:t> </a:t>
            </a:r>
            <a:r>
              <a:rPr dirty="0" err="1"/>
              <a:t>fichier</a:t>
            </a:r>
            <a:r>
              <a:rPr dirty="0"/>
              <a:t> TEI (ex : TEI_02_corrigé.xml).</a:t>
            </a:r>
          </a:p>
          <a:p>
            <a:pPr algn="just"/>
            <a:endParaRPr lang="it-IT" dirty="0"/>
          </a:p>
          <a:p>
            <a:pPr algn="just"/>
            <a:endParaRPr lang="it-IT" dirty="0"/>
          </a:p>
          <a:p>
            <a:pPr algn="just"/>
            <a:endParaRPr dirty="0"/>
          </a:p>
          <a:p>
            <a:pPr marL="0" indent="0" algn="just">
              <a:buNone/>
            </a:pPr>
            <a:r>
              <a:rPr dirty="0"/>
              <a:t>💡 </a:t>
            </a:r>
            <a:r>
              <a:rPr dirty="0" err="1"/>
              <a:t>Vérifiez</a:t>
            </a:r>
            <a:r>
              <a:rPr dirty="0"/>
              <a:t> que le </a:t>
            </a:r>
            <a:r>
              <a:rPr dirty="0" err="1"/>
              <a:t>fichier</a:t>
            </a:r>
            <a:r>
              <a:rPr dirty="0"/>
              <a:t> </a:t>
            </a:r>
            <a:r>
              <a:rPr dirty="0" err="1"/>
              <a:t>utilise</a:t>
            </a:r>
            <a:r>
              <a:rPr dirty="0"/>
              <a:t> bien la structure TEI (commence par &lt;TEI&gt;... ).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Étape 2 : Créer un scénario de transformation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dirty="0"/>
              <a:t>1. Menu : Document &gt; Transformation &gt; Configure Transformation Scenario...</a:t>
            </a:r>
            <a:endParaRPr lang="it-IT" dirty="0"/>
          </a:p>
          <a:p>
            <a:pPr marL="0" indent="0" algn="just">
              <a:buNone/>
            </a:pPr>
            <a:endParaRPr lang="it-IT" dirty="0"/>
          </a:p>
          <a:p>
            <a:pPr marL="0" indent="0" algn="just">
              <a:buNone/>
            </a:pPr>
            <a:r>
              <a:rPr dirty="0"/>
              <a:t>2. </a:t>
            </a:r>
            <a:r>
              <a:rPr dirty="0" err="1"/>
              <a:t>Cliquez</a:t>
            </a:r>
            <a:r>
              <a:rPr dirty="0"/>
              <a:t> sur "New" pour </a:t>
            </a:r>
            <a:r>
              <a:rPr dirty="0" err="1"/>
              <a:t>créer</a:t>
            </a:r>
            <a:r>
              <a:rPr dirty="0"/>
              <a:t> un nouveau </a:t>
            </a:r>
            <a:r>
              <a:rPr dirty="0" err="1"/>
              <a:t>scénario</a:t>
            </a:r>
            <a:r>
              <a:rPr dirty="0"/>
              <a:t>.</a:t>
            </a:r>
          </a:p>
          <a:p>
            <a:pPr marL="0" indent="0" algn="just">
              <a:buNone/>
            </a:pPr>
            <a:endParaRPr lang="it-IT" dirty="0"/>
          </a:p>
          <a:p>
            <a:pPr marL="0" indent="0" algn="just">
              <a:buNone/>
            </a:pPr>
            <a:r>
              <a:rPr dirty="0"/>
              <a:t>3. </a:t>
            </a:r>
            <a:r>
              <a:rPr dirty="0" err="1"/>
              <a:t>Donnez-lui</a:t>
            </a:r>
            <a:r>
              <a:rPr dirty="0"/>
              <a:t> un nom (ex : TEI </a:t>
            </a:r>
            <a:r>
              <a:rPr dirty="0" err="1"/>
              <a:t>vers</a:t>
            </a:r>
            <a:r>
              <a:rPr dirty="0"/>
              <a:t> HTML).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87DDA071-568C-DD40-8109-01DFA9BC5B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7350" cy="5658522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0FC4250A-2E77-2617-874E-C07F77135C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0843" y="2234901"/>
            <a:ext cx="3903157" cy="4641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9077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4000" dirty="0"/>
              <a:t>Étape 3 : </a:t>
            </a:r>
            <a:r>
              <a:rPr sz="4000" dirty="0" err="1"/>
              <a:t>Choisir</a:t>
            </a:r>
            <a:r>
              <a:rPr sz="4000" dirty="0"/>
              <a:t> la </a:t>
            </a:r>
            <a:r>
              <a:rPr sz="4000" dirty="0" err="1"/>
              <a:t>feuille</a:t>
            </a:r>
            <a:r>
              <a:rPr sz="4000" dirty="0"/>
              <a:t> de style TEI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dirty="0"/>
              <a:t>1. Dans le champ XSL URL, </a:t>
            </a:r>
            <a:r>
              <a:rPr dirty="0" err="1"/>
              <a:t>cliquez</a:t>
            </a:r>
            <a:r>
              <a:rPr dirty="0"/>
              <a:t> sur "..." pour </a:t>
            </a:r>
            <a:r>
              <a:rPr dirty="0" err="1"/>
              <a:t>parcourir</a:t>
            </a:r>
            <a:r>
              <a:rPr dirty="0"/>
              <a:t> les </a:t>
            </a:r>
            <a:r>
              <a:rPr dirty="0" err="1"/>
              <a:t>fichiers</a:t>
            </a:r>
            <a:r>
              <a:rPr dirty="0"/>
              <a:t>.</a:t>
            </a:r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r>
              <a:rPr dirty="0"/>
              <a:t>2. </a:t>
            </a:r>
            <a:r>
              <a:rPr dirty="0" err="1"/>
              <a:t>Sélectionnez</a:t>
            </a:r>
            <a:r>
              <a:rPr dirty="0"/>
              <a:t> :</a:t>
            </a:r>
          </a:p>
          <a:p>
            <a:pPr marL="0" indent="0">
              <a:buNone/>
            </a:pPr>
            <a:r>
              <a:rPr dirty="0"/>
              <a:t>frameworks/</a:t>
            </a:r>
            <a:r>
              <a:rPr dirty="0" err="1"/>
              <a:t>tei</a:t>
            </a:r>
            <a:r>
              <a:rPr dirty="0"/>
              <a:t>/xml/</a:t>
            </a:r>
            <a:r>
              <a:rPr dirty="0" err="1"/>
              <a:t>tei</a:t>
            </a:r>
            <a:r>
              <a:rPr dirty="0"/>
              <a:t>/stylesheet/html/</a:t>
            </a:r>
            <a:r>
              <a:rPr dirty="0" err="1"/>
              <a:t>tei.xsl</a:t>
            </a:r>
            <a:endParaRPr dirty="0"/>
          </a:p>
          <a:p>
            <a:endParaRPr dirty="0"/>
          </a:p>
          <a:p>
            <a:pPr marL="0" indent="0">
              <a:buNone/>
            </a:pPr>
            <a:r>
              <a:rPr dirty="0"/>
              <a:t>📁 Ce </a:t>
            </a:r>
            <a:r>
              <a:rPr dirty="0" err="1"/>
              <a:t>fichier</a:t>
            </a:r>
            <a:r>
              <a:rPr dirty="0"/>
              <a:t> </a:t>
            </a:r>
            <a:r>
              <a:rPr dirty="0" err="1"/>
              <a:t>permet</a:t>
            </a:r>
            <a:r>
              <a:rPr dirty="0"/>
              <a:t> de </a:t>
            </a:r>
            <a:r>
              <a:rPr dirty="0" err="1"/>
              <a:t>convertir</a:t>
            </a:r>
            <a:r>
              <a:rPr dirty="0"/>
              <a:t> le TEI </a:t>
            </a:r>
            <a:r>
              <a:rPr dirty="0" err="1"/>
              <a:t>en</a:t>
            </a:r>
            <a:r>
              <a:rPr dirty="0"/>
              <a:t> HTML.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473FADE5-E615-7F10-F8DD-FA1BB2C5C2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1849" y="1777701"/>
            <a:ext cx="4087835" cy="4873214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1485BEA3-CC4B-05B7-7BA0-09007182F3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638" y="0"/>
            <a:ext cx="3846333" cy="4668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7287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FBFDCDA6-0785-0F0F-69F0-AFD658C7DA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9690" y="210262"/>
            <a:ext cx="7409760" cy="6437475"/>
          </a:xfrm>
        </p:spPr>
      </p:pic>
    </p:spTree>
    <p:extLst>
      <p:ext uri="{BB962C8B-B14F-4D97-AF65-F5344CB8AC3E}">
        <p14:creationId xmlns:p14="http://schemas.microsoft.com/office/powerpoint/2010/main" val="2777835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555" y="354367"/>
            <a:ext cx="8676715" cy="1325563"/>
          </a:xfrm>
        </p:spPr>
        <p:txBody>
          <a:bodyPr/>
          <a:lstStyle/>
          <a:p>
            <a:r>
              <a:rPr dirty="0"/>
              <a:t>Étape 4 : </a:t>
            </a:r>
            <a:r>
              <a:rPr dirty="0" err="1"/>
              <a:t>Définir</a:t>
            </a:r>
            <a:r>
              <a:rPr dirty="0"/>
              <a:t> </a:t>
            </a:r>
            <a:r>
              <a:rPr dirty="0" err="1"/>
              <a:t>l’entrée</a:t>
            </a:r>
            <a:r>
              <a:rPr dirty="0"/>
              <a:t> et la sortie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4555" y="1825625"/>
            <a:ext cx="8859596" cy="4351338"/>
          </a:xfrm>
        </p:spPr>
        <p:txBody>
          <a:bodyPr/>
          <a:lstStyle/>
          <a:p>
            <a:pPr marL="0" indent="0" algn="just">
              <a:buNone/>
            </a:pPr>
            <a:r>
              <a:rPr dirty="0"/>
              <a:t>1. Input : </a:t>
            </a:r>
            <a:r>
              <a:rPr dirty="0" err="1"/>
              <a:t>votre</a:t>
            </a:r>
            <a:r>
              <a:rPr dirty="0"/>
              <a:t> </a:t>
            </a:r>
            <a:r>
              <a:rPr dirty="0" err="1"/>
              <a:t>fichier</a:t>
            </a:r>
            <a:r>
              <a:rPr dirty="0"/>
              <a:t> XML TEI </a:t>
            </a:r>
            <a:r>
              <a:rPr dirty="0" err="1"/>
              <a:t>ouvert</a:t>
            </a:r>
            <a:r>
              <a:rPr dirty="0"/>
              <a:t>.</a:t>
            </a:r>
            <a:endParaRPr lang="it-IT" dirty="0"/>
          </a:p>
          <a:p>
            <a:pPr marL="0" indent="0" algn="just">
              <a:buNone/>
            </a:pPr>
            <a:endParaRPr dirty="0"/>
          </a:p>
          <a:p>
            <a:pPr marL="0" indent="0" algn="just">
              <a:buNone/>
            </a:pPr>
            <a:r>
              <a:rPr dirty="0"/>
              <a:t>2. Output : laissez par </a:t>
            </a:r>
            <a:r>
              <a:rPr dirty="0" err="1"/>
              <a:t>défaut</a:t>
            </a:r>
            <a:r>
              <a:rPr dirty="0"/>
              <a:t> </a:t>
            </a:r>
            <a:r>
              <a:rPr dirty="0" err="1"/>
              <a:t>ou</a:t>
            </a:r>
            <a:r>
              <a:rPr dirty="0"/>
              <a:t> </a:t>
            </a:r>
            <a:r>
              <a:rPr dirty="0" err="1"/>
              <a:t>indiquez</a:t>
            </a:r>
            <a:r>
              <a:rPr dirty="0"/>
              <a:t> un </a:t>
            </a:r>
            <a:r>
              <a:rPr dirty="0" err="1"/>
              <a:t>fichier</a:t>
            </a:r>
            <a:r>
              <a:rPr dirty="0"/>
              <a:t> .html </a:t>
            </a:r>
            <a:r>
              <a:rPr dirty="0" err="1"/>
              <a:t>spécifique</a:t>
            </a:r>
            <a:r>
              <a:rPr dirty="0"/>
              <a:t>.</a:t>
            </a:r>
          </a:p>
          <a:p>
            <a:pPr algn="just"/>
            <a:endParaRPr dirty="0"/>
          </a:p>
          <a:p>
            <a:pPr marL="0" indent="0" algn="just">
              <a:buNone/>
            </a:pPr>
            <a:r>
              <a:rPr dirty="0"/>
              <a:t>💾 Le </a:t>
            </a:r>
            <a:r>
              <a:rPr dirty="0" err="1"/>
              <a:t>fichier</a:t>
            </a:r>
            <a:r>
              <a:rPr dirty="0"/>
              <a:t> HTML sera </a:t>
            </a:r>
            <a:r>
              <a:rPr dirty="0" err="1"/>
              <a:t>généré</a:t>
            </a:r>
            <a:r>
              <a:rPr dirty="0"/>
              <a:t> dans le </a:t>
            </a:r>
            <a:r>
              <a:rPr dirty="0" err="1"/>
              <a:t>même</a:t>
            </a:r>
            <a:r>
              <a:rPr dirty="0"/>
              <a:t> dossier que le </a:t>
            </a:r>
            <a:r>
              <a:rPr dirty="0" err="1"/>
              <a:t>fichier</a:t>
            </a:r>
            <a:r>
              <a:rPr dirty="0"/>
              <a:t> XML.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12156</TotalTime>
  <Words>440</Words>
  <Application>Microsoft Macintosh PowerPoint</Application>
  <PresentationFormat>Presentazione su schermo (4:3)</PresentationFormat>
  <Paragraphs>58</Paragraphs>
  <Slides>15</Slides>
  <Notes>2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TEI_Publier son document</vt:lpstr>
      <vt:lpstr>Objectif</vt:lpstr>
      <vt:lpstr>Étape 1 : Ouvrir le fichier TEI</vt:lpstr>
      <vt:lpstr>Étape 2 : Créer un scénario de transformation</vt:lpstr>
      <vt:lpstr>Presentazione standard di PowerPoint</vt:lpstr>
      <vt:lpstr>Étape 3 : Choisir la feuille de style TEI</vt:lpstr>
      <vt:lpstr>Presentazione standard di PowerPoint</vt:lpstr>
      <vt:lpstr>Presentazione standard di PowerPoint</vt:lpstr>
      <vt:lpstr>Étape 4 : Définir l’entrée et la sortie</vt:lpstr>
      <vt:lpstr>Presentazione standard di PowerPoint</vt:lpstr>
      <vt:lpstr>Étape 5 : Lancer la transformation</vt:lpstr>
      <vt:lpstr>Presentazione standard di PowerPoint</vt:lpstr>
      <vt:lpstr>Étape 6 : Visualiser le résultat</vt:lpstr>
      <vt:lpstr>Conseils supplémentaires</vt:lpstr>
      <vt:lpstr> TEI_Publier son document    _end</vt:lpstr>
    </vt:vector>
  </TitlesOfParts>
  <Company>Université Stendhal Grenoble 3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Elena Pierazzo</dc:creator>
  <cp:lastModifiedBy>Giovanni Pietro Vitali</cp:lastModifiedBy>
  <cp:revision>254</cp:revision>
  <dcterms:created xsi:type="dcterms:W3CDTF">2019-01-07T13:10:44Z</dcterms:created>
  <dcterms:modified xsi:type="dcterms:W3CDTF">2025-03-24T08:10:58Z</dcterms:modified>
</cp:coreProperties>
</file>